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0" r:id="rId6"/>
    <p:sldId id="324" r:id="rId7"/>
    <p:sldId id="373" r:id="rId8"/>
    <p:sldId id="366" r:id="rId9"/>
    <p:sldId id="363" r:id="rId10"/>
    <p:sldId id="345" r:id="rId11"/>
    <p:sldId id="358" r:id="rId12"/>
    <p:sldId id="359" r:id="rId13"/>
    <p:sldId id="374" r:id="rId14"/>
    <p:sldId id="375" r:id="rId15"/>
    <p:sldId id="376" r:id="rId16"/>
    <p:sldId id="271" r:id="rId17"/>
  </p:sldIdLst>
  <p:sldSz cx="12192000" cy="6858000"/>
  <p:notesSz cx="12192000" cy="6858000"/>
  <p:custDataLst>
    <p:tags r:id="rId2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8" userDrawn="1">
          <p15:clr>
            <a:srgbClr val="A4A3A4"/>
          </p15:clr>
        </p15:guide>
        <p15:guide id="2" pos="20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howGuides="1">
      <p:cViewPr varScale="1">
        <p:scale>
          <a:sx n="82" d="100"/>
          <a:sy n="82" d="100"/>
        </p:scale>
        <p:origin x="672" y="77"/>
      </p:cViewPr>
      <p:guideLst>
        <p:guide orient="horz" pos="2728"/>
        <p:guide pos="20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A543948-AF5A-4567-B3D5-1E5598DEDE5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144765-F6F7-474A-AE09-11A998BE5AD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notesSlide" Target="../notesSlides/notesSlide1.xml"/><Relationship Id="rId17" Type="http://schemas.openxmlformats.org/officeDocument/2006/relationships/slideLayout" Target="../slideLayouts/slideLayout5.xml"/><Relationship Id="rId16" Type="http://schemas.openxmlformats.org/officeDocument/2006/relationships/image" Target="../media/image16.png"/><Relationship Id="rId15" Type="http://schemas.openxmlformats.org/officeDocument/2006/relationships/image" Target="../media/image15.jpeg"/><Relationship Id="rId14" Type="http://schemas.openxmlformats.org/officeDocument/2006/relationships/image" Target="../media/image14.png"/><Relationship Id="rId13" Type="http://schemas.openxmlformats.org/officeDocument/2006/relationships/image" Target="../media/image13.jpe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5.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6.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7.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8.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4.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slideLayout" Target="../slideLayouts/slideLayout4.xml"/><Relationship Id="rId15" Type="http://schemas.openxmlformats.org/officeDocument/2006/relationships/image" Target="../media/image34.png"/><Relationship Id="rId14" Type="http://schemas.openxmlformats.org/officeDocument/2006/relationships/image" Target="../media/image33.png"/><Relationship Id="rId13" Type="http://schemas.openxmlformats.org/officeDocument/2006/relationships/image" Target="../media/image32.png"/><Relationship Id="rId12" Type="http://schemas.openxmlformats.org/officeDocument/2006/relationships/image" Target="../media/image3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2.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3.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4.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12" name="object 3"/>
          <p:cNvGrpSpPr/>
          <p:nvPr/>
        </p:nvGrpSpPr>
        <p:grpSpPr>
          <a:xfrm>
            <a:off x="0" y="0"/>
            <a:ext cx="12192000" cy="603885"/>
            <a:chOff x="0" y="0"/>
            <a:chExt cx="12192000" cy="603885"/>
          </a:xfrm>
        </p:grpSpPr>
        <p:sp>
          <p:nvSpPr>
            <p:cNvPr id="113"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114"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115"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116" name="object 7"/>
          <p:cNvGrpSpPr/>
          <p:nvPr/>
        </p:nvGrpSpPr>
        <p:grpSpPr>
          <a:xfrm>
            <a:off x="0" y="0"/>
            <a:ext cx="12192000" cy="974090"/>
            <a:chOff x="0" y="0"/>
            <a:chExt cx="12192000" cy="974090"/>
          </a:xfrm>
        </p:grpSpPr>
        <p:sp>
          <p:nvSpPr>
            <p:cNvPr id="117"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118"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19"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20"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1"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22"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23" name="object 14"/>
          <p:cNvGrpSpPr/>
          <p:nvPr/>
        </p:nvGrpSpPr>
        <p:grpSpPr>
          <a:xfrm>
            <a:off x="0" y="0"/>
            <a:ext cx="12192000" cy="974090"/>
            <a:chOff x="0" y="0"/>
            <a:chExt cx="12192000" cy="974090"/>
          </a:xfrm>
        </p:grpSpPr>
        <p:sp>
          <p:nvSpPr>
            <p:cNvPr id="124"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25"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26"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27"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8"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129"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130"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31" name="object 22"/>
          <p:cNvGrpSpPr/>
          <p:nvPr/>
        </p:nvGrpSpPr>
        <p:grpSpPr>
          <a:xfrm>
            <a:off x="-89" y="986027"/>
            <a:ext cx="12192216" cy="4490085"/>
            <a:chOff x="-89" y="986027"/>
            <a:chExt cx="12192216" cy="4490085"/>
          </a:xfrm>
        </p:grpSpPr>
        <p:sp>
          <p:nvSpPr>
            <p:cNvPr id="132"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133"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sp>
          <p:nvSpPr>
            <p:cNvPr id="134" name="object 26"/>
            <p:cNvSpPr/>
            <p:nvPr/>
          </p:nvSpPr>
          <p:spPr>
            <a:xfrm>
              <a:off x="4204716" y="1406651"/>
              <a:ext cx="585977" cy="787146"/>
            </a:xfrm>
            <a:prstGeom prst="rect">
              <a:avLst/>
            </a:prstGeom>
            <a:blipFill>
              <a:blip r:embed="rId10" cstate="print"/>
              <a:stretch>
                <a:fillRect/>
              </a:stretch>
            </a:blipFill>
          </p:spPr>
          <p:txBody>
            <a:bodyPr wrap="square" lIns="0" tIns="0" rIns="0" bIns="0" rtlCol="0"/>
            <a:lstStyle/>
            <a:p/>
          </p:txBody>
        </p:sp>
        <p:sp>
          <p:nvSpPr>
            <p:cNvPr id="135" name="object 28"/>
            <p:cNvSpPr/>
            <p:nvPr/>
          </p:nvSpPr>
          <p:spPr>
            <a:xfrm>
              <a:off x="7092696" y="1406651"/>
              <a:ext cx="585977" cy="787146"/>
            </a:xfrm>
            <a:prstGeom prst="rect">
              <a:avLst/>
            </a:prstGeom>
            <a:blipFill>
              <a:blip r:embed="rId10" cstate="print"/>
              <a:stretch>
                <a:fillRect/>
              </a:stretch>
            </a:blipFill>
          </p:spPr>
          <p:txBody>
            <a:bodyPr wrap="square" lIns="0" tIns="0" rIns="0" bIns="0" rtlCol="0"/>
            <a:lstStyle/>
            <a:p/>
          </p:txBody>
        </p:sp>
      </p:grpSp>
      <p:sp>
        <p:nvSpPr>
          <p:cNvPr id="136" name="object 31"/>
          <p:cNvSpPr/>
          <p:nvPr/>
        </p:nvSpPr>
        <p:spPr>
          <a:xfrm>
            <a:off x="10754868" y="5894831"/>
            <a:ext cx="1437131" cy="963165"/>
          </a:xfrm>
          <a:prstGeom prst="rect">
            <a:avLst/>
          </a:prstGeom>
          <a:blipFill>
            <a:blip r:embed="rId11" cstate="print"/>
            <a:stretch>
              <a:fillRect/>
            </a:stretch>
          </a:blipFill>
        </p:spPr>
        <p:txBody>
          <a:bodyPr wrap="square" lIns="0" tIns="0" rIns="0" bIns="0" rtlCol="0"/>
          <a:lstStyle/>
          <a:p/>
        </p:txBody>
      </p:sp>
      <p:sp>
        <p:nvSpPr>
          <p:cNvPr id="137"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138" name="object 33"/>
          <p:cNvSpPr/>
          <p:nvPr/>
        </p:nvSpPr>
        <p:spPr>
          <a:xfrm>
            <a:off x="495300" y="5871971"/>
            <a:ext cx="827532" cy="829056"/>
          </a:xfrm>
          <a:prstGeom prst="rect">
            <a:avLst/>
          </a:prstGeom>
          <a:blipFill>
            <a:blip r:embed="rId12" cstate="print"/>
            <a:stretch>
              <a:fillRect/>
            </a:stretch>
          </a:blipFill>
        </p:spPr>
        <p:txBody>
          <a:bodyPr wrap="square" lIns="0" tIns="0" rIns="0" bIns="0" rtlCol="0"/>
          <a:lstStyle/>
          <a:p/>
        </p:txBody>
      </p:sp>
      <p:sp>
        <p:nvSpPr>
          <p:cNvPr id="139" name="object 34"/>
          <p:cNvSpPr/>
          <p:nvPr/>
        </p:nvSpPr>
        <p:spPr>
          <a:xfrm>
            <a:off x="1580388" y="5882640"/>
            <a:ext cx="821436" cy="812291"/>
          </a:xfrm>
          <a:prstGeom prst="rect">
            <a:avLst/>
          </a:prstGeom>
          <a:blipFill>
            <a:blip r:embed="rId13" cstate="print"/>
            <a:stretch>
              <a:fillRect/>
            </a:stretch>
          </a:blipFill>
        </p:spPr>
        <p:txBody>
          <a:bodyPr wrap="square" lIns="0" tIns="0" rIns="0" bIns="0" rtlCol="0"/>
          <a:lstStyle/>
          <a:p/>
        </p:txBody>
      </p:sp>
      <p:sp>
        <p:nvSpPr>
          <p:cNvPr id="140" name="object 35"/>
          <p:cNvSpPr/>
          <p:nvPr/>
        </p:nvSpPr>
        <p:spPr>
          <a:xfrm>
            <a:off x="2703576" y="6024371"/>
            <a:ext cx="1260348" cy="681228"/>
          </a:xfrm>
          <a:prstGeom prst="rect">
            <a:avLst/>
          </a:prstGeom>
          <a:blipFill>
            <a:blip r:embed="rId14" cstate="print"/>
            <a:stretch>
              <a:fillRect/>
            </a:stretch>
          </a:blipFill>
        </p:spPr>
        <p:txBody>
          <a:bodyPr wrap="square" lIns="0" tIns="0" rIns="0" bIns="0" rtlCol="0"/>
          <a:lstStyle/>
          <a:p/>
        </p:txBody>
      </p:sp>
      <p:sp>
        <p:nvSpPr>
          <p:cNvPr id="141" name="object 36"/>
          <p:cNvSpPr/>
          <p:nvPr/>
        </p:nvSpPr>
        <p:spPr>
          <a:xfrm>
            <a:off x="4287011" y="5926834"/>
            <a:ext cx="836676" cy="827530"/>
          </a:xfrm>
          <a:prstGeom prst="rect">
            <a:avLst/>
          </a:prstGeom>
          <a:blipFill>
            <a:blip r:embed="rId15" cstate="print"/>
            <a:stretch>
              <a:fillRect/>
            </a:stretch>
          </a:blipFill>
        </p:spPr>
        <p:txBody>
          <a:bodyPr wrap="square" lIns="0" tIns="0" rIns="0" bIns="0" rtlCol="0"/>
          <a:lstStyle/>
          <a:p/>
        </p:txBody>
      </p:sp>
      <p:sp>
        <p:nvSpPr>
          <p:cNvPr id="143" name="object 38"/>
          <p:cNvSpPr txBox="1"/>
          <p:nvPr/>
        </p:nvSpPr>
        <p:spPr>
          <a:xfrm>
            <a:off x="-121922" y="1384638"/>
            <a:ext cx="12435839" cy="873957"/>
          </a:xfrm>
          <a:prstGeom prst="rect">
            <a:avLst/>
          </a:prstGeom>
        </p:spPr>
        <p:txBody>
          <a:bodyPr vert="horz" wrap="square" lIns="0" tIns="12065" rIns="0" bIns="0" rtlCol="0">
            <a:spAutoFit/>
          </a:bodyPr>
          <a:lstStyle/>
          <a:p>
            <a:pPr marR="5080" indent="0" algn="ctr" fontAlgn="auto">
              <a:lnSpc>
                <a:spcPct val="100000"/>
              </a:lnSpc>
              <a:spcBef>
                <a:spcPts val="0"/>
              </a:spcBef>
            </a:pPr>
            <a:r>
              <a:rPr lang="en-US" altLang="zh-CN" sz="2800" b="1" dirty="0">
                <a:solidFill>
                  <a:srgbClr val="1F4E79"/>
                </a:solidFill>
                <a:latin typeface="Times New Roman" panose="02020603050405020304"/>
                <a:cs typeface="Times New Roman" panose="02020603050405020304"/>
              </a:rPr>
              <a:t>TAMER: Interest Tree Augmented Modality Graph Recommender</a:t>
            </a:r>
            <a:endParaRPr lang="en-US" altLang="zh-CN" sz="2800" b="1" dirty="0">
              <a:solidFill>
                <a:srgbClr val="1F4E79"/>
              </a:solidFill>
              <a:latin typeface="Times New Roman" panose="02020603050405020304"/>
              <a:cs typeface="Times New Roman" panose="02020603050405020304"/>
            </a:endParaRPr>
          </a:p>
          <a:p>
            <a:pPr marR="5080" indent="0" algn="ctr" fontAlgn="auto">
              <a:lnSpc>
                <a:spcPct val="100000"/>
              </a:lnSpc>
              <a:spcBef>
                <a:spcPts val="0"/>
              </a:spcBef>
            </a:pPr>
            <a:r>
              <a:rPr lang="en-US" altLang="zh-CN" sz="2800" b="1" dirty="0">
                <a:solidFill>
                  <a:srgbClr val="1F4E79"/>
                </a:solidFill>
                <a:latin typeface="Times New Roman" panose="02020603050405020304"/>
                <a:cs typeface="Times New Roman" panose="02020603050405020304"/>
              </a:rPr>
              <a:t>for Multimodal Recommendation</a:t>
            </a:r>
            <a:endParaRPr lang="en-US" altLang="zh-CN" sz="2800" b="1" dirty="0">
              <a:solidFill>
                <a:srgbClr val="1F4E79"/>
              </a:solidFill>
              <a:latin typeface="Times New Roman" panose="02020603050405020304"/>
              <a:cs typeface="Times New Roman" panose="02020603050405020304"/>
            </a:endParaRPr>
          </a:p>
        </p:txBody>
      </p:sp>
      <p:sp>
        <p:nvSpPr>
          <p:cNvPr id="144" name="object 39"/>
          <p:cNvSpPr txBox="1"/>
          <p:nvPr/>
        </p:nvSpPr>
        <p:spPr>
          <a:xfrm>
            <a:off x="9296400" y="5101712"/>
            <a:ext cx="3597275" cy="381000"/>
          </a:xfrm>
          <a:prstGeom prst="rect">
            <a:avLst/>
          </a:prstGeom>
        </p:spPr>
        <p:txBody>
          <a:bodyPr vert="horz" wrap="square" lIns="0" tIns="12065" rIns="0" bIns="0" rtlCol="0">
            <a:spAutoFit/>
          </a:bodyPr>
          <a:lstStyle/>
          <a:p>
            <a:pPr marL="12700">
              <a:lnSpc>
                <a:spcPct val="100000"/>
              </a:lnSpc>
              <a:spcBef>
                <a:spcPts val="95"/>
              </a:spcBef>
            </a:pPr>
            <a:r>
              <a:rPr sz="2400" b="1" spc="150" dirty="0">
                <a:solidFill>
                  <a:srgbClr val="1F4E79"/>
                </a:solidFill>
                <a:latin typeface="Noto Sans Mono CJK HK"/>
                <a:cs typeface="Noto Sans Mono CJK HK"/>
              </a:rPr>
              <a:t>—</a:t>
            </a:r>
            <a:r>
              <a:rPr lang="en-US" altLang="zh-CN" sz="2400" b="1" spc="150" dirty="0">
                <a:solidFill>
                  <a:srgbClr val="1F4E79"/>
                </a:solidFill>
                <a:latin typeface="Noto Sans Mono CJK HK"/>
                <a:cs typeface="Noto Sans Mono CJK HK"/>
              </a:rPr>
              <a:t>—</a:t>
            </a:r>
            <a:r>
              <a:rPr lang="zh-CN" altLang="en-US" sz="2400" b="1" spc="150" dirty="0">
                <a:solidFill>
                  <a:srgbClr val="1F4E79"/>
                </a:solidFill>
                <a:latin typeface="Noto Sans Mono CJK HK"/>
                <a:cs typeface="Noto Sans Mono CJK HK"/>
              </a:rPr>
              <a:t> </a:t>
            </a:r>
            <a:r>
              <a:rPr lang="en-US" altLang="zh-CN" sz="2400" b="1" spc="150" dirty="0">
                <a:solidFill>
                  <a:srgbClr val="1F4E79"/>
                </a:solidFill>
                <a:latin typeface="Noto Sans Mono CJK HK"/>
                <a:cs typeface="Noto Sans Mono CJK HK"/>
              </a:rPr>
              <a:t>MM</a:t>
            </a:r>
            <a:r>
              <a:rPr lang="en-US" sz="2400" b="1" spc="150" dirty="0">
                <a:solidFill>
                  <a:srgbClr val="1F4E79"/>
                </a:solidFill>
                <a:latin typeface="Noto Sans Mono CJK HK"/>
                <a:cs typeface="Noto Sans Mono CJK HK"/>
              </a:rPr>
              <a:t>_</a:t>
            </a:r>
            <a:r>
              <a:rPr lang="en-US" sz="2400" b="1" spc="5" dirty="0">
                <a:solidFill>
                  <a:srgbClr val="1F4E79"/>
                </a:solidFill>
                <a:latin typeface="Noto Sans Mono CJK HK"/>
                <a:cs typeface="Noto Sans Mono CJK HK"/>
              </a:rPr>
              <a:t>2025</a:t>
            </a:r>
            <a:endParaRPr lang="en-US" sz="2400" dirty="0">
              <a:latin typeface="Noto Sans Mono CJK HK"/>
              <a:cs typeface="Noto Sans Mono CJK HK"/>
            </a:endParaRPr>
          </a:p>
        </p:txBody>
      </p:sp>
      <p:sp>
        <p:nvSpPr>
          <p:cNvPr id="145" name="object 40"/>
          <p:cNvSpPr txBox="1"/>
          <p:nvPr/>
        </p:nvSpPr>
        <p:spPr>
          <a:xfrm>
            <a:off x="3233417" y="5142947"/>
            <a:ext cx="5725160" cy="258404"/>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Times New Roman" panose="02020603050405020304" pitchFamily="18" charset="0"/>
                <a:cs typeface="Times New Roman" panose="02020603050405020304" pitchFamily="18" charset="0"/>
              </a:rPr>
              <a:t>Code:</a:t>
            </a:r>
            <a:r>
              <a:rPr lang="da-DK" altLang="zh-CN" sz="1600" dirty="0"/>
              <a:t>https://github.com/Z-last-ONE/TAMER</a:t>
            </a:r>
            <a:endParaRPr lang="en-US" altLang="zh-CN" sz="1600" dirty="0">
              <a:latin typeface="Times New Roman" panose="02020603050405020304" pitchFamily="18" charset="0"/>
              <a:cs typeface="Times New Roman" panose="02020603050405020304" pitchFamily="18" charset="0"/>
            </a:endParaRPr>
          </a:p>
        </p:txBody>
      </p:sp>
      <p:sp>
        <p:nvSpPr>
          <p:cNvPr id="2" name="object 37"/>
          <p:cNvSpPr txBox="1"/>
          <p:nvPr/>
        </p:nvSpPr>
        <p:spPr>
          <a:xfrm>
            <a:off x="7776463" y="5921642"/>
            <a:ext cx="3843020" cy="381635"/>
          </a:xfrm>
          <a:prstGeom prst="rect">
            <a:avLst/>
          </a:prstGeom>
        </p:spPr>
        <p:txBody>
          <a:bodyPr vert="horz" wrap="square" lIns="0" tIns="12700" rIns="0" bIns="0" rtlCol="0">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 </a:t>
            </a:r>
            <a:r>
              <a:rPr lang="en-US" sz="2400" b="1" spc="-25" dirty="0" err="1">
                <a:solidFill>
                  <a:srgbClr val="1F4E79"/>
                </a:solidFill>
                <a:latin typeface="Times New Roman" panose="02020603050405020304"/>
                <a:cs typeface="Times New Roman" panose="02020603050405020304"/>
              </a:rPr>
              <a:t>Junsi</a:t>
            </a:r>
            <a:r>
              <a:rPr lang="en-US" sz="2400" b="1" spc="-25" dirty="0">
                <a:solidFill>
                  <a:srgbClr val="1F4E79"/>
                </a:solidFill>
                <a:latin typeface="Times New Roman" panose="02020603050405020304"/>
                <a:cs typeface="Times New Roman" panose="02020603050405020304"/>
              </a:rPr>
              <a:t> Chen</a:t>
            </a:r>
            <a:endParaRPr lang="en-US" sz="2400" dirty="0">
              <a:latin typeface="Times New Roman" panose="02020603050405020304"/>
              <a:cs typeface="Times New Roman" panose="02020603050405020304"/>
            </a:endParaRPr>
          </a:p>
        </p:txBody>
      </p:sp>
      <p:pic>
        <p:nvPicPr>
          <p:cNvPr id="5" name="图片 4"/>
          <p:cNvPicPr>
            <a:picLocks noChangeAspect="1"/>
          </p:cNvPicPr>
          <p:nvPr/>
        </p:nvPicPr>
        <p:blipFill>
          <a:blip r:embed="rId16">
            <a:clrChange>
              <a:clrFrom>
                <a:srgbClr val="FFFFFF"/>
              </a:clrFrom>
              <a:clrTo>
                <a:srgbClr val="FFFFFF">
                  <a:alpha val="0"/>
                </a:srgbClr>
              </a:clrTo>
            </a:clrChange>
          </a:blip>
          <a:stretch>
            <a:fillRect/>
          </a:stretch>
        </p:blipFill>
        <p:spPr>
          <a:xfrm>
            <a:off x="2182523" y="2265623"/>
            <a:ext cx="7826948" cy="28429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p:cNvPicPr>
            <a:picLocks noChangeAspect="1"/>
          </p:cNvPicPr>
          <p:nvPr/>
        </p:nvPicPr>
        <p:blipFill>
          <a:blip r:embed="rId7"/>
          <a:stretch>
            <a:fillRect/>
          </a:stretch>
        </p:blipFill>
        <p:spPr>
          <a:xfrm>
            <a:off x="2327910" y="1405453"/>
            <a:ext cx="7524753" cy="53291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1680588" y="1596030"/>
            <a:ext cx="8832345" cy="46943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p:cNvPicPr>
            <a:picLocks noChangeAspect="1"/>
          </p:cNvPicPr>
          <p:nvPr/>
        </p:nvPicPr>
        <p:blipFill>
          <a:blip r:embed="rId7"/>
          <a:stretch>
            <a:fillRect/>
          </a:stretch>
        </p:blipFill>
        <p:spPr>
          <a:xfrm>
            <a:off x="793928" y="1841304"/>
            <a:ext cx="10592718" cy="44733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614842" y="1464143"/>
            <a:ext cx="10950889" cy="48619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dirty="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47870" y="504153"/>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8835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7" name="文本框 16"/>
          <p:cNvSpPr txBox="1"/>
          <p:nvPr/>
        </p:nvSpPr>
        <p:spPr>
          <a:xfrm>
            <a:off x="4952999" y="1805941"/>
            <a:ext cx="6829043" cy="313817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a:t>
            </a:r>
            <a:r>
              <a:rPr lang="en-US" altLang="zh-CN" dirty="0">
                <a:solidFill>
                  <a:schemeClr val="tx1"/>
                </a:solidFill>
                <a:latin typeface="Times New Roman" panose="02020603050405020304" pitchFamily="18" charset="0"/>
                <a:cs typeface="Times New Roman" panose="02020603050405020304" pitchFamily="18" charset="0"/>
              </a:rPr>
              <a:t> P</a:t>
            </a:r>
            <a:r>
              <a:rPr lang="en-US" altLang="zh-CN" dirty="0">
                <a:solidFill>
                  <a:schemeClr val="tx1"/>
                </a:solidFill>
                <a:latin typeface="Times New Roman" panose="02020603050405020304" pitchFamily="18" charset="0"/>
                <a:cs typeface="Times New Roman" panose="02020603050405020304" pitchFamily="18" charset="0"/>
              </a:rPr>
              <a:t>re-trained text embeddings exhibit an average cosine similarity as high as 0.8, which not only weakens the model’s ability to differentiate features within the embedding space but also increases the risk of gradient explosion, compromising the stability and effectiveness of the recommendation model.</a:t>
            </a:r>
            <a:endParaRPr lang="en-US" altLang="zh-CN" dirty="0">
              <a:solidFill>
                <a:schemeClr val="tx1"/>
              </a:solidFill>
              <a:latin typeface="Times New Roman" panose="02020603050405020304" pitchFamily="18" charset="0"/>
              <a:cs typeface="Times New Roman" panose="02020603050405020304" pitchFamily="18" charset="0"/>
            </a:endParaRPr>
          </a:p>
          <a:p>
            <a:endParaRPr lang="en-US" altLang="zh-CN" dirty="0">
              <a:solidFill>
                <a:srgbClr val="FF0000"/>
              </a:solidFill>
              <a:latin typeface="Times New Roman" panose="02020603050405020304" pitchFamily="18" charset="0"/>
              <a:cs typeface="Times New Roman" panose="02020603050405020304" pitchFamily="18" charset="0"/>
            </a:endParaRPr>
          </a:p>
          <a:p>
            <a:endParaRPr lang="en-US" altLang="zh-CN" dirty="0">
              <a:solidFill>
                <a:srgbClr val="FF0000"/>
              </a:solidFill>
              <a:latin typeface="Times New Roman" panose="02020603050405020304" pitchFamily="18" charset="0"/>
              <a:cs typeface="Times New Roman" panose="02020603050405020304" pitchFamily="18" charset="0"/>
            </a:endParaRPr>
          </a:p>
          <a:p>
            <a:endParaRPr lang="en-US" altLang="zh-CN" dirty="0">
              <a:solidFill>
                <a:srgbClr val="FF0000"/>
              </a:solidFill>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2: The representational capability of the frozen modality graph pruned via top-k completely depends on the original distribution of modality features and the choice of </a:t>
            </a:r>
            <a:r>
              <a:rPr lang="zh-CN" altLang="en-US" dirty="0">
                <a:latin typeface="Times New Roman" panose="02020603050405020304" pitchFamily="18" charset="0"/>
                <a:cs typeface="Times New Roman" panose="02020603050405020304" pitchFamily="18" charset="0"/>
              </a:rPr>
              <a:t>𝑘</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a:blip r:embed="rId7"/>
          <a:stretch>
            <a:fillRect/>
          </a:stretch>
        </p:blipFill>
        <p:spPr>
          <a:xfrm>
            <a:off x="24882" y="1352607"/>
            <a:ext cx="4808491" cy="48786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21" name="图片 20"/>
          <p:cNvPicPr>
            <a:picLocks noChangeAspect="1"/>
          </p:cNvPicPr>
          <p:nvPr/>
        </p:nvPicPr>
        <p:blipFill>
          <a:blip r:embed="rId7"/>
          <a:stretch>
            <a:fillRect/>
          </a:stretch>
        </p:blipFill>
        <p:spPr>
          <a:xfrm>
            <a:off x="0" y="1258108"/>
            <a:ext cx="12191999" cy="55998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pic>
        <p:nvPicPr>
          <p:cNvPr id="14" name="图片 13"/>
          <p:cNvPicPr>
            <a:picLocks noChangeAspect="1"/>
          </p:cNvPicPr>
          <p:nvPr/>
        </p:nvPicPr>
        <p:blipFill>
          <a:blip r:embed="rId5"/>
          <a:stretch>
            <a:fillRect/>
          </a:stretch>
        </p:blipFill>
        <p:spPr>
          <a:xfrm>
            <a:off x="1143000" y="1371600"/>
            <a:ext cx="4350629" cy="1195228"/>
          </a:xfrm>
          <a:prstGeom prst="rect">
            <a:avLst/>
          </a:prstGeom>
        </p:spPr>
      </p:pic>
      <p:pic>
        <p:nvPicPr>
          <p:cNvPr id="17" name="图片 16"/>
          <p:cNvPicPr>
            <a:picLocks noChangeAspect="1"/>
          </p:cNvPicPr>
          <p:nvPr/>
        </p:nvPicPr>
        <p:blipFill>
          <a:blip r:embed="rId6"/>
          <a:stretch>
            <a:fillRect/>
          </a:stretch>
        </p:blipFill>
        <p:spPr>
          <a:xfrm>
            <a:off x="1095740" y="2756534"/>
            <a:ext cx="4350630" cy="864679"/>
          </a:xfrm>
          <a:prstGeom prst="rect">
            <a:avLst/>
          </a:prstGeom>
        </p:spPr>
      </p:pic>
      <p:pic>
        <p:nvPicPr>
          <p:cNvPr id="20" name="图片 19"/>
          <p:cNvPicPr>
            <a:picLocks noChangeAspect="1"/>
          </p:cNvPicPr>
          <p:nvPr/>
        </p:nvPicPr>
        <p:blipFill>
          <a:blip r:embed="rId7"/>
          <a:stretch>
            <a:fillRect/>
          </a:stretch>
        </p:blipFill>
        <p:spPr>
          <a:xfrm>
            <a:off x="929383" y="3771758"/>
            <a:ext cx="4564246" cy="1547108"/>
          </a:xfrm>
          <a:prstGeom prst="rect">
            <a:avLst/>
          </a:prstGeom>
        </p:spPr>
      </p:pic>
      <p:pic>
        <p:nvPicPr>
          <p:cNvPr id="23" name="图片 22"/>
          <p:cNvPicPr>
            <a:picLocks noChangeAspect="1"/>
          </p:cNvPicPr>
          <p:nvPr/>
        </p:nvPicPr>
        <p:blipFill>
          <a:blip r:embed="rId8"/>
          <a:stretch>
            <a:fillRect/>
          </a:stretch>
        </p:blipFill>
        <p:spPr>
          <a:xfrm>
            <a:off x="1143000" y="5517480"/>
            <a:ext cx="4302016" cy="479316"/>
          </a:xfrm>
          <a:prstGeom prst="rect">
            <a:avLst/>
          </a:prstGeom>
        </p:spPr>
      </p:pic>
      <p:pic>
        <p:nvPicPr>
          <p:cNvPr id="28" name="图片 27"/>
          <p:cNvPicPr>
            <a:picLocks noChangeAspect="1"/>
          </p:cNvPicPr>
          <p:nvPr/>
        </p:nvPicPr>
        <p:blipFill>
          <a:blip r:embed="rId9"/>
          <a:stretch>
            <a:fillRect/>
          </a:stretch>
        </p:blipFill>
        <p:spPr>
          <a:xfrm>
            <a:off x="721002" y="6029382"/>
            <a:ext cx="4781144" cy="780235"/>
          </a:xfrm>
          <a:prstGeom prst="rect">
            <a:avLst/>
          </a:prstGeom>
        </p:spPr>
      </p:pic>
      <p:pic>
        <p:nvPicPr>
          <p:cNvPr id="18" name="图片 17"/>
          <p:cNvPicPr>
            <a:picLocks noChangeAspect="1"/>
          </p:cNvPicPr>
          <p:nvPr/>
        </p:nvPicPr>
        <p:blipFill>
          <a:blip r:embed="rId10"/>
          <a:stretch>
            <a:fillRect/>
          </a:stretch>
        </p:blipFill>
        <p:spPr>
          <a:xfrm>
            <a:off x="7543800" y="1447800"/>
            <a:ext cx="4212336" cy="396730"/>
          </a:xfrm>
          <a:prstGeom prst="rect">
            <a:avLst/>
          </a:prstGeom>
        </p:spPr>
      </p:pic>
      <p:pic>
        <p:nvPicPr>
          <p:cNvPr id="19" name="图片 18"/>
          <p:cNvPicPr>
            <a:picLocks noChangeAspect="1"/>
          </p:cNvPicPr>
          <p:nvPr/>
        </p:nvPicPr>
        <p:blipFill>
          <a:blip r:embed="rId11"/>
          <a:stretch>
            <a:fillRect/>
          </a:stretch>
        </p:blipFill>
        <p:spPr>
          <a:xfrm>
            <a:off x="7338278" y="2149689"/>
            <a:ext cx="4382091" cy="523587"/>
          </a:xfrm>
          <a:prstGeom prst="rect">
            <a:avLst/>
          </a:prstGeom>
        </p:spPr>
      </p:pic>
      <p:pic>
        <p:nvPicPr>
          <p:cNvPr id="21" name="图片 20"/>
          <p:cNvPicPr>
            <a:picLocks noChangeAspect="1"/>
          </p:cNvPicPr>
          <p:nvPr/>
        </p:nvPicPr>
        <p:blipFill>
          <a:blip r:embed="rId12"/>
          <a:stretch>
            <a:fillRect/>
          </a:stretch>
        </p:blipFill>
        <p:spPr>
          <a:xfrm>
            <a:off x="7338278" y="2784735"/>
            <a:ext cx="4382091" cy="605981"/>
          </a:xfrm>
          <a:prstGeom prst="rect">
            <a:avLst/>
          </a:prstGeom>
        </p:spPr>
      </p:pic>
      <p:pic>
        <p:nvPicPr>
          <p:cNvPr id="25" name="图片 24"/>
          <p:cNvPicPr>
            <a:picLocks noChangeAspect="1"/>
          </p:cNvPicPr>
          <p:nvPr/>
        </p:nvPicPr>
        <p:blipFill>
          <a:blip r:embed="rId13"/>
          <a:stretch>
            <a:fillRect/>
          </a:stretch>
        </p:blipFill>
        <p:spPr>
          <a:xfrm>
            <a:off x="6324599" y="3552532"/>
            <a:ext cx="5457443" cy="449117"/>
          </a:xfrm>
          <a:prstGeom prst="rect">
            <a:avLst/>
          </a:prstGeom>
        </p:spPr>
      </p:pic>
      <p:pic>
        <p:nvPicPr>
          <p:cNvPr id="27" name="图片 26"/>
          <p:cNvPicPr>
            <a:picLocks noChangeAspect="1"/>
          </p:cNvPicPr>
          <p:nvPr/>
        </p:nvPicPr>
        <p:blipFill>
          <a:blip r:embed="rId14"/>
          <a:stretch>
            <a:fillRect/>
          </a:stretch>
        </p:blipFill>
        <p:spPr>
          <a:xfrm>
            <a:off x="7732886" y="4192671"/>
            <a:ext cx="4125356" cy="388100"/>
          </a:xfrm>
          <a:prstGeom prst="rect">
            <a:avLst/>
          </a:prstGeom>
        </p:spPr>
      </p:pic>
      <p:pic>
        <p:nvPicPr>
          <p:cNvPr id="30" name="图片 29"/>
          <p:cNvPicPr>
            <a:picLocks noChangeAspect="1"/>
          </p:cNvPicPr>
          <p:nvPr/>
        </p:nvPicPr>
        <p:blipFill>
          <a:blip r:embed="rId15"/>
          <a:stretch>
            <a:fillRect/>
          </a:stretch>
        </p:blipFill>
        <p:spPr>
          <a:xfrm>
            <a:off x="7008572" y="4580771"/>
            <a:ext cx="4849670" cy="14363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pic>
        <p:nvPicPr>
          <p:cNvPr id="16" name="图片 15"/>
          <p:cNvPicPr>
            <a:picLocks noChangeAspect="1"/>
          </p:cNvPicPr>
          <p:nvPr/>
        </p:nvPicPr>
        <p:blipFill>
          <a:blip r:embed="rId5"/>
          <a:stretch>
            <a:fillRect/>
          </a:stretch>
        </p:blipFill>
        <p:spPr>
          <a:xfrm>
            <a:off x="3741715" y="2057400"/>
            <a:ext cx="5449528" cy="914400"/>
          </a:xfrm>
          <a:prstGeom prst="rect">
            <a:avLst/>
          </a:prstGeom>
        </p:spPr>
      </p:pic>
      <p:pic>
        <p:nvPicPr>
          <p:cNvPr id="19" name="图片 18"/>
          <p:cNvPicPr>
            <a:picLocks noChangeAspect="1"/>
          </p:cNvPicPr>
          <p:nvPr/>
        </p:nvPicPr>
        <p:blipFill>
          <a:blip r:embed="rId6"/>
          <a:stretch>
            <a:fillRect/>
          </a:stretch>
        </p:blipFill>
        <p:spPr>
          <a:xfrm>
            <a:off x="4924015" y="3200400"/>
            <a:ext cx="4241321" cy="762000"/>
          </a:xfrm>
          <a:prstGeom prst="rect">
            <a:avLst/>
          </a:prstGeom>
        </p:spPr>
      </p:pic>
      <p:pic>
        <p:nvPicPr>
          <p:cNvPr id="21" name="图片 20"/>
          <p:cNvPicPr>
            <a:picLocks noChangeAspect="1"/>
          </p:cNvPicPr>
          <p:nvPr/>
        </p:nvPicPr>
        <p:blipFill>
          <a:blip r:embed="rId7"/>
          <a:stretch>
            <a:fillRect/>
          </a:stretch>
        </p:blipFill>
        <p:spPr>
          <a:xfrm>
            <a:off x="4572000" y="3985727"/>
            <a:ext cx="4593336" cy="483509"/>
          </a:xfrm>
          <a:prstGeom prst="rect">
            <a:avLst/>
          </a:prstGeom>
        </p:spPr>
      </p:pic>
      <p:pic>
        <p:nvPicPr>
          <p:cNvPr id="23" name="图片 22"/>
          <p:cNvPicPr>
            <a:picLocks noChangeAspect="1"/>
          </p:cNvPicPr>
          <p:nvPr/>
        </p:nvPicPr>
        <p:blipFill>
          <a:blip r:embed="rId8"/>
          <a:stretch>
            <a:fillRect/>
          </a:stretch>
        </p:blipFill>
        <p:spPr>
          <a:xfrm>
            <a:off x="3612920" y="4724400"/>
            <a:ext cx="5578323" cy="6629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9" name="图片 18"/>
          <p:cNvPicPr>
            <a:picLocks noChangeAspect="1"/>
          </p:cNvPicPr>
          <p:nvPr/>
        </p:nvPicPr>
        <p:blipFill>
          <a:blip r:embed="rId7"/>
          <a:stretch>
            <a:fillRect/>
          </a:stretch>
        </p:blipFill>
        <p:spPr>
          <a:xfrm>
            <a:off x="2667000" y="2362200"/>
            <a:ext cx="7331002" cy="2895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p:cNvPicPr>
            <a:picLocks noChangeAspect="1"/>
          </p:cNvPicPr>
          <p:nvPr/>
        </p:nvPicPr>
        <p:blipFill>
          <a:blip r:embed="rId7"/>
          <a:stretch>
            <a:fillRect/>
          </a:stretch>
        </p:blipFill>
        <p:spPr>
          <a:xfrm>
            <a:off x="2079963" y="1346417"/>
            <a:ext cx="8504360" cy="54141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p:cNvPicPr>
            <a:picLocks noChangeAspect="1"/>
          </p:cNvPicPr>
          <p:nvPr/>
        </p:nvPicPr>
        <p:blipFill>
          <a:blip r:embed="rId7"/>
          <a:stretch>
            <a:fillRect/>
          </a:stretch>
        </p:blipFill>
        <p:spPr>
          <a:xfrm>
            <a:off x="847233" y="1572005"/>
            <a:ext cx="10486107" cy="47946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p:cNvPicPr>
            <a:picLocks noChangeAspect="1"/>
          </p:cNvPicPr>
          <p:nvPr/>
        </p:nvPicPr>
        <p:blipFill>
          <a:blip r:embed="rId7"/>
          <a:stretch>
            <a:fillRect/>
          </a:stretch>
        </p:blipFill>
        <p:spPr>
          <a:xfrm>
            <a:off x="4072571" y="1183227"/>
            <a:ext cx="4035432" cy="5626390"/>
          </a:xfrm>
          <a:prstGeom prst="rect">
            <a:avLst/>
          </a:prstGeom>
        </p:spPr>
      </p:pic>
    </p:spTree>
  </p:cSld>
  <p:clrMapOvr>
    <a:masterClrMapping/>
  </p:clrMapOvr>
</p:sld>
</file>

<file path=ppt/tags/tag1.xml><?xml version="1.0" encoding="utf-8"?>
<p:tagLst xmlns:p="http://schemas.openxmlformats.org/presentationml/2006/main">
  <p:tag name="COMMONDATA" val="eyJoZGlkIjoiMmIwM2JjMWMwMTlhZTg1ODk3MWZjODVlMzkxYjUyNj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3152</Words>
  <Application>WPS 演示</Application>
  <PresentationFormat>宽屏</PresentationFormat>
  <Paragraphs>191</Paragraphs>
  <Slides>14</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宋体</vt:lpstr>
      <vt:lpstr>Wingdings</vt:lpstr>
      <vt:lpstr>Trebuchet MS</vt:lpstr>
      <vt:lpstr>Arial</vt:lpstr>
      <vt:lpstr>Times New Roman</vt:lpstr>
      <vt:lpstr>Noto Sans Mono CJK HK</vt:lpstr>
      <vt:lpstr>Segoe Print</vt:lpstr>
      <vt:lpstr>Times New Roman</vt:lpstr>
      <vt:lpstr>Calibri</vt:lpstr>
      <vt:lpstr>微软雅黑</vt:lpstr>
      <vt:lpstr>Arial Unicode MS</vt:lpstr>
      <vt:lpstr>等线</vt:lpstr>
      <vt:lpstr>BatangChe</vt:lpstr>
      <vt:lpstr>Office Theme</vt:lpstr>
      <vt:lpstr>PowerPoint 演示文稿</vt:lpstr>
      <vt:lpstr>PowerPoint 演示文稿</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16623667749</cp:lastModifiedBy>
  <cp:revision>310</cp:revision>
  <dcterms:created xsi:type="dcterms:W3CDTF">2023-09-17T03:47:00Z</dcterms:created>
  <dcterms:modified xsi:type="dcterms:W3CDTF">2026-02-01T05:11:18Z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2023-09-05T08:00:00Z</vt:filetime>
  </property>
  <property fmtid="{D5CDD505-2E9C-101B-9397-08002B2CF9AE}" pid="3" name="Creator">
    <vt:lpwstr>Microsoft? PowerPoint? 2016</vt:lpwstr>
  </property>
  <property fmtid="{D5CDD505-2E9C-101B-9397-08002B2CF9AE}" pid="4" name="LastSaved">
    <vt:filetime>2023-09-26T08:00:00Z</vt:filetime>
  </property>
  <property fmtid="{D5CDD505-2E9C-101B-9397-08002B2CF9AE}" pid="5" name="ICV">
    <vt:lpwstr>549840323FDC4FE3A1E94E0E381662C6_13</vt:lpwstr>
  </property>
  <property fmtid="{D5CDD505-2E9C-101B-9397-08002B2CF9AE}" pid="6" name="KSOProductBuildVer">
    <vt:lpwstr>2052-12.1.0.24657</vt:lpwstr>
  </property>
</Properties>
</file>